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35" r:id="rId5"/>
    <p:sldId id="336" r:id="rId6"/>
    <p:sldId id="340" r:id="rId7"/>
    <p:sldId id="375" r:id="rId8"/>
    <p:sldId id="341" r:id="rId9"/>
    <p:sldId id="349" r:id="rId10"/>
    <p:sldId id="361" r:id="rId11"/>
    <p:sldId id="355" r:id="rId12"/>
    <p:sldId id="356" r:id="rId13"/>
    <p:sldId id="358" r:id="rId14"/>
    <p:sldId id="357" r:id="rId15"/>
    <p:sldId id="359" r:id="rId16"/>
    <p:sldId id="360" r:id="rId17"/>
    <p:sldId id="354" r:id="rId18"/>
    <p:sldId id="371" r:id="rId19"/>
    <p:sldId id="377" r:id="rId20"/>
    <p:sldId id="373" r:id="rId21"/>
    <p:sldId id="372" r:id="rId22"/>
    <p:sldId id="374" r:id="rId23"/>
    <p:sldId id="376" r:id="rId24"/>
    <p:sldId id="352" r:id="rId25"/>
    <p:sldId id="366" r:id="rId26"/>
    <p:sldId id="369" r:id="rId27"/>
    <p:sldId id="367" r:id="rId28"/>
    <p:sldId id="378" r:id="rId29"/>
    <p:sldId id="34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BFC1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352C8-D813-B94D-F860-F3CD5482E461}" v="573" dt="2024-03-08T08:53:51.822"/>
    <p1510:client id="{4CC39FDF-DFA3-109B-210D-A37B3B1C798A}" v="118" dt="2024-03-07T10:50:09.769"/>
    <p1510:client id="{51864876-856A-DD99-70F7-B330AD1645B4}" v="239" dt="2024-03-08T08:30:28.253"/>
    <p1510:client id="{6A60001E-B967-88E7-F0D7-8F5F5CD9A064}" v="366" dt="2024-03-07T22:39:18.318"/>
    <p1510:client id="{F2B68E84-229A-36A6-2216-AEFF86E9E404}" v="41" dt="2024-03-08T08:53:19.587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2" autoAdjust="0"/>
    <p:restoredTop sz="95378" autoAdjust="0"/>
  </p:normalViewPr>
  <p:slideViewPr>
    <p:cSldViewPr snapToGrid="0">
      <p:cViewPr varScale="1">
        <p:scale>
          <a:sx n="118" d="100"/>
          <a:sy n="118" d="100"/>
        </p:scale>
        <p:origin x="880" y="20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3/8/24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3/8/24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England's dwelling stock</a:t>
            </a:r>
            <a:endParaRPr lang="fr-F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07D550-AA73-BFF3-0ED9-8F9EBD30AABC}"/>
              </a:ext>
            </a:extLst>
          </p:cNvPr>
          <p:cNvSpPr txBox="1">
            <a:spLocks/>
          </p:cNvSpPr>
          <p:nvPr/>
        </p:nvSpPr>
        <p:spPr>
          <a:xfrm>
            <a:off x="6090430" y="4408035"/>
            <a:ext cx="5170553" cy="974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Emrys </a:t>
            </a:r>
            <a:r>
              <a:rPr lang="en-US" sz="2000" dirty="0" err="1"/>
              <a:t>duclos</a:t>
            </a:r>
            <a:endParaRPr lang="en-US" sz="2000" dirty="0" err="1">
              <a:cs typeface="Posterama"/>
            </a:endParaRPr>
          </a:p>
          <a:p>
            <a:r>
              <a:rPr lang="en-US" sz="2000" dirty="0">
                <a:cs typeface="Posterama"/>
              </a:rPr>
              <a:t>Tiffany Tran-</a:t>
            </a:r>
            <a:r>
              <a:rPr lang="en-US" sz="2000" dirty="0" err="1">
                <a:cs typeface="Posterama"/>
              </a:rPr>
              <a:t>Heinerich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151F7FF7-6259-4400-EC91-96DB1DC7C3B2}"/>
              </a:ext>
            </a:extLst>
          </p:cNvPr>
          <p:cNvSpPr txBox="1">
            <a:spLocks/>
          </p:cNvSpPr>
          <p:nvPr/>
        </p:nvSpPr>
        <p:spPr>
          <a:xfrm>
            <a:off x="591404" y="5904021"/>
            <a:ext cx="8013747" cy="543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Dwelling by tenure</a:t>
            </a:r>
            <a:endParaRPr lang="en-US" dirty="0"/>
          </a:p>
        </p:txBody>
      </p:sp>
      <p:pic>
        <p:nvPicPr>
          <p:cNvPr id="2" name="Image 1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5D4C7E4C-9DDB-0053-9749-A26F243C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49" y="284329"/>
            <a:ext cx="3507037" cy="2727276"/>
          </a:xfrm>
          <a:prstGeom prst="rect">
            <a:avLst/>
          </a:prstGeom>
        </p:spPr>
      </p:pic>
      <p:pic>
        <p:nvPicPr>
          <p:cNvPr id="3" name="Image 2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20BEAFF6-B0F5-A9A2-D2F7-59AF36A4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69" y="287172"/>
            <a:ext cx="3507037" cy="2727276"/>
          </a:xfrm>
          <a:prstGeom prst="rect">
            <a:avLst/>
          </a:prstGeom>
        </p:spPr>
      </p:pic>
      <p:pic>
        <p:nvPicPr>
          <p:cNvPr id="4" name="Image 3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DC2509B3-03EF-60F0-C978-9293B88F5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4" y="3070747"/>
            <a:ext cx="3507037" cy="2727276"/>
          </a:xfrm>
          <a:prstGeom prst="rect">
            <a:avLst/>
          </a:prstGeom>
        </p:spPr>
      </p:pic>
      <p:pic>
        <p:nvPicPr>
          <p:cNvPr id="5" name="Image 4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68273534-D2C1-4E04-5617-B9DB6CC2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022" y="3067904"/>
            <a:ext cx="3507037" cy="2727276"/>
          </a:xfrm>
          <a:prstGeom prst="rect">
            <a:avLst/>
          </a:prstGeom>
        </p:spPr>
      </p:pic>
      <p:pic>
        <p:nvPicPr>
          <p:cNvPr id="6" name="Image 5" descr="Une image contenant texte, diagramme, capture d’écran, Tracé&#10;&#10;Description générée automatiquement">
            <a:extLst>
              <a:ext uri="{FF2B5EF4-FFF2-40B4-BE49-F238E27FC236}">
                <a16:creationId xmlns:a16="http://schemas.microsoft.com/office/drawing/2014/main" id="{6F6A0527-76E7-A341-9329-CCBD454A3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656" y="3173105"/>
            <a:ext cx="3691359" cy="26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9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AD198AEF-0E8D-5197-7486-A881B58C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50" y="554771"/>
            <a:ext cx="7017696" cy="5473888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/>
      </p:pic>
    </p:spTree>
    <p:extLst>
      <p:ext uri="{BB962C8B-B14F-4D97-AF65-F5344CB8AC3E}">
        <p14:creationId xmlns:p14="http://schemas.microsoft.com/office/powerpoint/2010/main" val="1934248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DA9E5777-5CFC-941C-650B-B65CB3E0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5" y="512929"/>
            <a:ext cx="7022410" cy="5553501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/>
      </p:pic>
    </p:spTree>
    <p:extLst>
      <p:ext uri="{BB962C8B-B14F-4D97-AF65-F5344CB8AC3E}">
        <p14:creationId xmlns:p14="http://schemas.microsoft.com/office/powerpoint/2010/main" val="297776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diagramme&#10;&#10;Description générée automatiquement">
            <a:extLst>
              <a:ext uri="{FF2B5EF4-FFF2-40B4-BE49-F238E27FC236}">
                <a16:creationId xmlns:a16="http://schemas.microsoft.com/office/drawing/2014/main" id="{22904B5A-AB52-5FE3-C499-5846F766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2" y="518616"/>
            <a:ext cx="7016723" cy="5547814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/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7A70E2-AF4F-4ABE-7AA1-0FBDD1329C15}"/>
              </a:ext>
            </a:extLst>
          </p:cNvPr>
          <p:cNvSpPr txBox="1">
            <a:spLocks/>
          </p:cNvSpPr>
          <p:nvPr/>
        </p:nvSpPr>
        <p:spPr>
          <a:xfrm>
            <a:off x="591404" y="6148543"/>
            <a:ext cx="8013747" cy="298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*missing # for availability between 1980 and 1985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3221539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13" b="1913"/>
          <a:stretch/>
        </p:blipFill>
        <p:spPr/>
      </p:pic>
      <p:pic>
        <p:nvPicPr>
          <p:cNvPr id="4" name="Image 3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C00A68D9-2033-CDAF-523C-FCD3FBBF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4" y="598228"/>
            <a:ext cx="7106872" cy="53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16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Energy use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ENERGY CONSUMPTION EVOLUTION</a:t>
            </a:r>
          </a:p>
          <a:p>
            <a:r>
              <a:rPr lang="en-US" dirty="0"/>
              <a:t>ENERGY EFFICIENCY</a:t>
            </a:r>
          </a:p>
        </p:txBody>
      </p:sp>
    </p:spTree>
    <p:extLst>
      <p:ext uri="{BB962C8B-B14F-4D97-AF65-F5344CB8AC3E}">
        <p14:creationId xmlns:p14="http://schemas.microsoft.com/office/powerpoint/2010/main" val="155021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338613"/>
            <a:ext cx="8297380" cy="1326514"/>
          </a:xfrm>
        </p:spPr>
        <p:txBody>
          <a:bodyPr/>
          <a:lstStyle/>
          <a:p>
            <a:pPr algn="ctr"/>
            <a:r>
              <a:rPr lang="en-US"/>
              <a:t>England energy CONSUMPTION</a:t>
            </a:r>
            <a:endParaRPr lang="en-US" dirty="0"/>
          </a:p>
        </p:txBody>
      </p:sp>
      <p:pic>
        <p:nvPicPr>
          <p:cNvPr id="3" name="Picture 2" descr="A graph of energy consumption by sector&#10;&#10;Description automatically generated">
            <a:extLst>
              <a:ext uri="{FF2B5EF4-FFF2-40B4-BE49-F238E27FC236}">
                <a16:creationId xmlns:a16="http://schemas.microsoft.com/office/drawing/2014/main" id="{BE3C1DAA-F252-58E0-D3B6-2DBBE3777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91" y="1709511"/>
            <a:ext cx="7241420" cy="48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90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line going up&#10;&#10;Description automatically generated">
            <a:extLst>
              <a:ext uri="{FF2B5EF4-FFF2-40B4-BE49-F238E27FC236}">
                <a16:creationId xmlns:a16="http://schemas.microsoft.com/office/drawing/2014/main" id="{99459F25-1233-9BD7-6ACC-2A1A835E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4" y="2024742"/>
            <a:ext cx="5268397" cy="4114800"/>
          </a:xfrm>
          <a:prstGeom prst="rect">
            <a:avLst/>
          </a:prstGeom>
        </p:spPr>
      </p:pic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5FC7EB85-F52C-A2FF-0B30-5CE25EF68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08" y="2024742"/>
            <a:ext cx="5431899" cy="4114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9C35B2-EF4C-2F0B-EDF4-7529EDD5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/>
          <a:lstStyle/>
          <a:p>
            <a:pPr algn="ctr"/>
            <a:r>
              <a:rPr lang="en-US" dirty="0"/>
              <a:t>ELECTRICITY DOMESTIC CONSUMPTION</a:t>
            </a:r>
          </a:p>
        </p:txBody>
      </p:sp>
    </p:spTree>
    <p:extLst>
      <p:ext uri="{BB962C8B-B14F-4D97-AF65-F5344CB8AC3E}">
        <p14:creationId xmlns:p14="http://schemas.microsoft.com/office/powerpoint/2010/main" val="3074216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a line going up&#10;&#10;Description automatically generated">
            <a:extLst>
              <a:ext uri="{FF2B5EF4-FFF2-40B4-BE49-F238E27FC236}">
                <a16:creationId xmlns:a16="http://schemas.microsoft.com/office/drawing/2014/main" id="{8731D066-A144-A341-455E-5182CC68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9" y="1807028"/>
            <a:ext cx="5350148" cy="4114800"/>
          </a:xfrm>
          <a:prstGeom prst="rect">
            <a:avLst/>
          </a:prstGeom>
        </p:spPr>
      </p:pic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8F62FA2B-1ED5-54F4-3140-15458EEC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07" y="1807029"/>
            <a:ext cx="5431899" cy="4114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180391B-064A-EA4C-A9F0-92BEF11A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50" y="471661"/>
            <a:ext cx="8297380" cy="1326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GAS DOMESTIC CONSUMPTION</a:t>
            </a:r>
          </a:p>
        </p:txBody>
      </p:sp>
    </p:spTree>
    <p:extLst>
      <p:ext uri="{BB962C8B-B14F-4D97-AF65-F5344CB8AC3E}">
        <p14:creationId xmlns:p14="http://schemas.microsoft.com/office/powerpoint/2010/main" val="2018470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13" b="1913"/>
          <a:stretch/>
        </p:blipFill>
        <p:spPr/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B5825D-7586-48CD-E6FB-BE5C6178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83" y="386994"/>
            <a:ext cx="8297380" cy="1326514"/>
          </a:xfrm>
        </p:spPr>
        <p:txBody>
          <a:bodyPr>
            <a:normAutofit fontScale="90000"/>
          </a:bodyPr>
          <a:lstStyle/>
          <a:p>
            <a:r>
              <a:rPr lang="en-US" dirty="0"/>
              <a:t>EXPLAINATION of the decrease of the consumption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D2CB5F-C8B2-C2C6-E404-AE2767F4CC33}"/>
              </a:ext>
            </a:extLst>
          </p:cNvPr>
          <p:cNvSpPr txBox="1">
            <a:spLocks/>
          </p:cNvSpPr>
          <p:nvPr/>
        </p:nvSpPr>
        <p:spPr>
          <a:xfrm>
            <a:off x="333440" y="2447592"/>
            <a:ext cx="7247614" cy="34930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Improvement in energy efficiency</a:t>
            </a:r>
            <a:endParaRPr lang="fr-FR" dirty="0"/>
          </a:p>
          <a:p>
            <a:r>
              <a:rPr lang="en-US" dirty="0"/>
              <a:t>Price increased</a:t>
            </a:r>
          </a:p>
          <a:p>
            <a:r>
              <a:rPr lang="en-US" dirty="0"/>
              <a:t>Government and EU policies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4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rte, atlas, diagramme&#10;&#10;Description générée automatiquement">
            <a:extLst>
              <a:ext uri="{FF2B5EF4-FFF2-40B4-BE49-F238E27FC236}">
                <a16:creationId xmlns:a16="http://schemas.microsoft.com/office/drawing/2014/main" id="{9F1871FC-4886-01D5-4E1D-AED4ADB8A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" r="-93" b="266"/>
          <a:stretch/>
        </p:blipFill>
        <p:spPr>
          <a:xfrm>
            <a:off x="3499954" y="484613"/>
            <a:ext cx="5654480" cy="5891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Contextualization</a:t>
            </a:r>
          </a:p>
          <a:p>
            <a:r>
              <a:rPr lang="en-US" dirty="0"/>
              <a:t>Current status of dwelling stock </a:t>
            </a:r>
          </a:p>
          <a:p>
            <a:r>
              <a:rPr lang="en-US" dirty="0"/>
              <a:t>Energy efficiency </a:t>
            </a:r>
          </a:p>
          <a:p>
            <a:r>
              <a:rPr lang="en-US" dirty="0"/>
              <a:t>Modelling: historic dwelling stock</a:t>
            </a:r>
          </a:p>
          <a:p>
            <a:r>
              <a:rPr lang="en-US" dirty="0"/>
              <a:t>Modelling: future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13" b="1913"/>
          <a:stretch/>
        </p:blipFill>
        <p:spPr/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B5825D-7586-48CD-E6FB-BE5C6178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83" y="386994"/>
            <a:ext cx="8297380" cy="1326514"/>
          </a:xfrm>
        </p:spPr>
        <p:txBody>
          <a:bodyPr>
            <a:normAutofit/>
          </a:bodyPr>
          <a:lstStyle/>
          <a:p>
            <a:r>
              <a:rPr lang="en-US">
                <a:cs typeface="Posterama"/>
              </a:rPr>
              <a:t>Other expected results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D2CB5F-C8B2-C2C6-E404-AE2767F4CC33}"/>
              </a:ext>
            </a:extLst>
          </p:cNvPr>
          <p:cNvSpPr txBox="1">
            <a:spLocks/>
          </p:cNvSpPr>
          <p:nvPr/>
        </p:nvSpPr>
        <p:spPr>
          <a:xfrm>
            <a:off x="333440" y="2447592"/>
            <a:ext cx="7247614" cy="34930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Oil energy consumption</a:t>
            </a:r>
            <a:endParaRPr lang="en-US" dirty="0"/>
          </a:p>
          <a:p>
            <a:r>
              <a:rPr lang="en-US"/>
              <a:t>Evolution of energy</a:t>
            </a:r>
            <a:r>
              <a:rPr lang="en-US" dirty="0"/>
              <a:t> efficiency</a:t>
            </a:r>
            <a:endParaRPr lang="fr-FR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0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METHODS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Past (1801-2022)</a:t>
            </a:r>
          </a:p>
          <a:p>
            <a:r>
              <a:rPr lang="en-US" dirty="0"/>
              <a:t>&amp; Future </a:t>
            </a:r>
          </a:p>
        </p:txBody>
      </p:sp>
      <p:pic>
        <p:nvPicPr>
          <p:cNvPr id="3" name="Espace réservé pour une image  2" descr="Une image contenant plein air, ciel, nuage, fenêtre&#10;&#10;Description générée automatiquement">
            <a:extLst>
              <a:ext uri="{FF2B5EF4-FFF2-40B4-BE49-F238E27FC236}">
                <a16:creationId xmlns:a16="http://schemas.microsoft.com/office/drawing/2014/main" id="{6D6574E3-EDB9-275D-3413-F955E088C0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06" b="5206"/>
          <a:stretch/>
        </p:blipFill>
        <p:spPr/>
      </p:pic>
    </p:spTree>
    <p:extLst>
      <p:ext uri="{BB962C8B-B14F-4D97-AF65-F5344CB8AC3E}">
        <p14:creationId xmlns:p14="http://schemas.microsoft.com/office/powerpoint/2010/main" val="3428724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Population and (partial) stock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E793059-4C5A-DABF-1F40-A9CDCE6AD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92" y="1711406"/>
            <a:ext cx="7660107" cy="38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4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Population and (INTERPOLATED) stock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7D57B179-5AF5-E6DB-1604-9E3973144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742" y="1671053"/>
            <a:ext cx="5200474" cy="4114800"/>
          </a:xfrm>
          <a:prstGeom prst="rect">
            <a:avLst/>
          </a:prstGeom>
        </p:spPr>
      </p:pic>
      <p:pic>
        <p:nvPicPr>
          <p:cNvPr id="6" name="Image 5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3704F63B-E567-29B4-B92E-7979F192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68" y="1667711"/>
            <a:ext cx="5073865" cy="4114800"/>
          </a:xfrm>
          <a:prstGeom prst="rect">
            <a:avLst/>
          </a:prstGeom>
        </p:spPr>
      </p:pic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E0C0045A-828E-A3DE-328D-BBC399E6CC02}"/>
              </a:ext>
            </a:extLst>
          </p:cNvPr>
          <p:cNvSpPr/>
          <p:nvPr/>
        </p:nvSpPr>
        <p:spPr>
          <a:xfrm rot="-5400000">
            <a:off x="7706335" y="1386235"/>
            <a:ext cx="386686" cy="3303894"/>
          </a:xfrm>
          <a:prstGeom prst="rightBrace">
            <a:avLst/>
          </a:prstGeom>
          <a:ln>
            <a:solidFill>
              <a:srgbClr val="03BF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33FB71-CA0A-00BA-8FF5-099F945F20FA}"/>
              </a:ext>
            </a:extLst>
          </p:cNvPr>
          <p:cNvSpPr txBox="1"/>
          <p:nvPr/>
        </p:nvSpPr>
        <p:spPr>
          <a:xfrm>
            <a:off x="6309276" y="2728058"/>
            <a:ext cx="1370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00" dirty="0">
                <a:solidFill>
                  <a:srgbClr val="03BFC1"/>
                </a:solidFill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075587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PAST DATA MODELLING 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Interpolation on stock per capita </a:t>
            </a:r>
            <a:endParaRPr lang="fr-FR" dirty="0"/>
          </a:p>
          <a:p>
            <a:r>
              <a:rPr lang="en-US" dirty="0"/>
              <a:t>We have the stock on all the past timeframe </a:t>
            </a:r>
          </a:p>
          <a:p>
            <a:r>
              <a:rPr lang="en-US" dirty="0"/>
              <a:t>We calculate the stock change for 1802-2022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TBD:</a:t>
            </a:r>
          </a:p>
          <a:p>
            <a:r>
              <a:rPr lang="en-US" b="1" dirty="0"/>
              <a:t>Cohorts by year and type</a:t>
            </a:r>
            <a:r>
              <a:rPr lang="en-US" dirty="0"/>
              <a:t>: find data concerning dwelling types </a:t>
            </a:r>
          </a:p>
          <a:p>
            <a:r>
              <a:rPr lang="en-US" dirty="0"/>
              <a:t>Find the right lifetime (by cohort) for </a:t>
            </a:r>
            <a:r>
              <a:rPr lang="en-US" b="1" dirty="0"/>
              <a:t>fitting and regression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FUTURE DATA MODELLING 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TBD:</a:t>
            </a:r>
            <a:endParaRPr lang="fr-FR" dirty="0"/>
          </a:p>
          <a:p>
            <a:r>
              <a:rPr lang="en-US" dirty="0"/>
              <a:t>Integrate </a:t>
            </a:r>
            <a:r>
              <a:rPr lang="en-US" b="1" dirty="0"/>
              <a:t>population projections</a:t>
            </a:r>
            <a:r>
              <a:rPr lang="en-US" dirty="0"/>
              <a:t> from the ONS </a:t>
            </a:r>
          </a:p>
          <a:p>
            <a:r>
              <a:rPr lang="en-US" dirty="0"/>
              <a:t>Integrate the </a:t>
            </a:r>
            <a:r>
              <a:rPr lang="en-US" b="1" dirty="0"/>
              <a:t>vacancy </a:t>
            </a:r>
            <a:r>
              <a:rPr lang="en-US" dirty="0"/>
              <a:t>tendencies </a:t>
            </a:r>
          </a:p>
          <a:p>
            <a:r>
              <a:rPr lang="en-US" dirty="0"/>
              <a:t>Integrate </a:t>
            </a:r>
            <a:r>
              <a:rPr lang="en-US" b="1" dirty="0"/>
              <a:t>demolition / net change of use + conversion</a:t>
            </a:r>
            <a:r>
              <a:rPr lang="en-US" dirty="0"/>
              <a:t> tendencies</a:t>
            </a:r>
          </a:p>
          <a:p>
            <a:r>
              <a:rPr lang="en-US" dirty="0"/>
              <a:t>+ Look into plan for eventual new energy regulations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2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Emrys Duclos </a:t>
            </a:r>
          </a:p>
          <a:p>
            <a:r>
              <a:rPr lang="en-US" dirty="0"/>
              <a:t>Tiffany Tran-</a:t>
            </a:r>
            <a:r>
              <a:rPr lang="en-US" dirty="0" err="1"/>
              <a:t>Heinerich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Context</a:t>
            </a:r>
            <a:endParaRPr lang="en-US" dirty="0">
              <a:cs typeface="Posteram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Population</a:t>
            </a:r>
          </a:p>
          <a:p>
            <a:r>
              <a:rPr lang="en-US" dirty="0"/>
              <a:t>And Legislation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rte, art&#10;&#10;Description générée automatiquement">
            <a:extLst>
              <a:ext uri="{FF2B5EF4-FFF2-40B4-BE49-F238E27FC236}">
                <a16:creationId xmlns:a16="http://schemas.microsoft.com/office/drawing/2014/main" id="{AEECB637-5272-19F4-E056-48DE4CB7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146" y="-1080229"/>
            <a:ext cx="6452952" cy="8638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Total pop: ca. 56 million</a:t>
            </a:r>
          </a:p>
          <a:p>
            <a:r>
              <a:rPr lang="en-US" dirty="0"/>
              <a:t>London pop: ca. 9 million</a:t>
            </a:r>
          </a:p>
          <a:p>
            <a:r>
              <a:rPr lang="en-US" dirty="0"/>
              <a:t>25 million dwellings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England =&gt; part of UK </a:t>
            </a:r>
          </a:p>
          <a:p>
            <a:pPr marL="0" indent="0">
              <a:buNone/>
            </a:pPr>
            <a:r>
              <a:rPr lang="en-US" dirty="0"/>
              <a:t>=&gt; datasets are not always clear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6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Building regulations in the </a:t>
            </a:r>
            <a:r>
              <a:rPr lang="en-US" dirty="0" err="1"/>
              <a:t>uk</a:t>
            </a:r>
            <a:r>
              <a:rPr lang="en-US" dirty="0"/>
              <a:t> </a:t>
            </a:r>
            <a:r>
              <a:rPr lang="en-US" cap="none" dirty="0"/>
              <a:t>(</a:t>
            </a:r>
            <a:r>
              <a:rPr lang="en-US" cap="none" dirty="0" err="1"/>
              <a:t>England+Wales</a:t>
            </a:r>
            <a:r>
              <a:rPr lang="en-US" cap="none" dirty="0"/>
              <a:t>)</a:t>
            </a:r>
            <a:endParaRPr lang="fr-FR" cap="none" dirty="0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Building Act 1984 </a:t>
            </a:r>
            <a:r>
              <a:rPr lang="en-US" dirty="0"/>
              <a:t>is giving the big frame for construction process, design and specifications. </a:t>
            </a:r>
          </a:p>
          <a:p>
            <a:r>
              <a:rPr lang="en-US" dirty="0"/>
              <a:t>The latest updates concern: </a:t>
            </a:r>
          </a:p>
          <a:p>
            <a:pPr lvl="1"/>
            <a:r>
              <a:rPr lang="en-US" dirty="0"/>
              <a:t>"Security" (2015) 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"High Speed Broadband Infrastructure" (2017)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"Overheating" (2022)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 </a:t>
            </a:r>
            <a:r>
              <a:rPr lang="en-US" b="1" dirty="0"/>
              <a:t>Climate Change and Sustainable Energy Act 2006</a:t>
            </a:r>
            <a:r>
              <a:rPr lang="en-US" dirty="0"/>
              <a:t> adds new regulations regarding energy. </a:t>
            </a:r>
          </a:p>
          <a:p>
            <a:pPr marL="342900" indent="-342900">
              <a:buChar char="•"/>
            </a:pPr>
            <a:r>
              <a:rPr lang="en-US" dirty="0"/>
              <a:t>The goal is to 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boost the number of 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heat and electricity microgeneration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 dirty="0">
                <a:solidFill>
                  <a:srgbClr val="000000"/>
                </a:solidFill>
                <a:ea typeface="+mn-lt"/>
                <a:cs typeface="+mn-lt"/>
              </a:rPr>
              <a:t>Wind turbines 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 dirty="0">
                <a:solidFill>
                  <a:srgbClr val="000000"/>
                </a:solidFill>
                <a:ea typeface="+mn-lt"/>
                <a:cs typeface="+mn-lt"/>
              </a:rPr>
              <a:t>Ground source heat pumps 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 dirty="0">
                <a:solidFill>
                  <a:srgbClr val="000000"/>
                </a:solidFill>
                <a:ea typeface="+mn-lt"/>
                <a:cs typeface="+mn-lt"/>
              </a:rPr>
              <a:t>Solar electricity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Current status of dwelling stock</a:t>
            </a:r>
            <a:endParaRPr lang="en-US" dirty="0">
              <a:cs typeface="Posteram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Stock evolution</a:t>
            </a:r>
            <a:endParaRPr lang="fr-FR" dirty="0"/>
          </a:p>
          <a:p>
            <a:r>
              <a:rPr lang="en-US" dirty="0">
                <a:ea typeface="+mn-lt"/>
                <a:cs typeface="+mn-lt"/>
              </a:rPr>
              <a:t>Occupancy</a:t>
            </a:r>
          </a:p>
          <a:p>
            <a:r>
              <a:rPr lang="en-US" dirty="0">
                <a:ea typeface="+mn-lt"/>
                <a:cs typeface="+mn-lt"/>
              </a:rPr>
              <a:t>Vacancy </a:t>
            </a:r>
          </a:p>
          <a:p>
            <a:r>
              <a:rPr lang="en-US" dirty="0">
                <a:ea typeface="+mn-lt"/>
                <a:cs typeface="+mn-lt"/>
              </a:rPr>
              <a:t>Decency</a:t>
            </a:r>
          </a:p>
        </p:txBody>
      </p:sp>
    </p:spTree>
    <p:extLst>
      <p:ext uri="{BB962C8B-B14F-4D97-AF65-F5344CB8AC3E}">
        <p14:creationId xmlns:p14="http://schemas.microsoft.com/office/powerpoint/2010/main" val="95745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13" b="1913"/>
          <a:stretch/>
        </p:blipFill>
        <p:spPr/>
      </p:pic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4F36C91-20F6-77DE-16B6-EC2F3675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96" y="723332"/>
            <a:ext cx="7009020" cy="51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1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73105A1B-888C-533D-7576-CECE4621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7" y="512729"/>
            <a:ext cx="7109883" cy="5672918"/>
          </a:xfrm>
          <a:prstGeom prst="rect">
            <a:avLst/>
          </a:prstGeom>
        </p:spPr>
      </p:pic>
      <p:pic>
        <p:nvPicPr>
          <p:cNvPr id="3" name="Espace réservé pour une image  2" descr="Une image contenant plein air, fenêtre, ciel, bâtiment&#10;&#10;Description générée automatiquement">
            <a:extLst>
              <a:ext uri="{FF2B5EF4-FFF2-40B4-BE49-F238E27FC236}">
                <a16:creationId xmlns:a16="http://schemas.microsoft.com/office/drawing/2014/main" id="{760872EC-EE37-92BE-9D89-6BDA6ECDDB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3" b="1913"/>
          <a:stretch/>
        </p:blipFill>
        <p:spPr/>
      </p:pic>
    </p:spTree>
    <p:extLst>
      <p:ext uri="{BB962C8B-B14F-4D97-AF65-F5344CB8AC3E}">
        <p14:creationId xmlns:p14="http://schemas.microsoft.com/office/powerpoint/2010/main" val="119552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4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DB1B5690-F330-6E1C-4AF7-0C675621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610" y="97051"/>
            <a:ext cx="2741164" cy="2226861"/>
          </a:xfrm>
          <a:prstGeom prst="rect">
            <a:avLst/>
          </a:prstGeom>
        </p:spPr>
      </p:pic>
      <p:pic>
        <p:nvPicPr>
          <p:cNvPr id="47" name="Image 46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F650FC95-E2AA-489F-4425-D819181F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17" y="2311968"/>
            <a:ext cx="2741165" cy="2221175"/>
          </a:xfrm>
          <a:prstGeom prst="rect">
            <a:avLst/>
          </a:prstGeom>
        </p:spPr>
      </p:pic>
      <p:pic>
        <p:nvPicPr>
          <p:cNvPr id="48" name="Image 47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1EBAE86-AA45-88AC-7F29-ADE596CB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686" y="2297753"/>
            <a:ext cx="2741163" cy="2226861"/>
          </a:xfrm>
          <a:prstGeom prst="rect">
            <a:avLst/>
          </a:prstGeom>
        </p:spPr>
      </p:pic>
      <p:pic>
        <p:nvPicPr>
          <p:cNvPr id="49" name="Image 4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4C51E13-D898-6B72-CBE6-7FA502DB0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1" y="94207"/>
            <a:ext cx="2741165" cy="2232548"/>
          </a:xfrm>
          <a:prstGeom prst="rect">
            <a:avLst/>
          </a:prstGeom>
        </p:spPr>
      </p:pic>
      <p:pic>
        <p:nvPicPr>
          <p:cNvPr id="50" name="Image 49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F07823DA-0760-DA96-59B2-F0F39609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759" y="97050"/>
            <a:ext cx="2741164" cy="2226863"/>
          </a:xfrm>
          <a:prstGeom prst="rect">
            <a:avLst/>
          </a:prstGeom>
        </p:spPr>
      </p:pic>
      <p:pic>
        <p:nvPicPr>
          <p:cNvPr id="51" name="Image 50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03A71ACD-E5F7-846D-9B83-8547C7387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6454" y="2300595"/>
            <a:ext cx="2741165" cy="2226861"/>
          </a:xfrm>
          <a:prstGeom prst="rect">
            <a:avLst/>
          </a:prstGeom>
        </p:spPr>
      </p:pic>
      <p:pic>
        <p:nvPicPr>
          <p:cNvPr id="52" name="Image 51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EE8FEDDF-DEBF-877A-76C4-CD69A5B7F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610" y="4515514"/>
            <a:ext cx="2741164" cy="2226861"/>
          </a:xfrm>
          <a:prstGeom prst="rect">
            <a:avLst/>
          </a:prstGeom>
        </p:spPr>
      </p:pic>
      <p:pic>
        <p:nvPicPr>
          <p:cNvPr id="53" name="Image 5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693842E9-1965-F925-3366-F300D517F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991" y="2317656"/>
            <a:ext cx="2741164" cy="2215488"/>
          </a:xfrm>
          <a:prstGeom prst="rect">
            <a:avLst/>
          </a:prstGeom>
        </p:spPr>
      </p:pic>
      <p:pic>
        <p:nvPicPr>
          <p:cNvPr id="54" name="Image 5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0F12691-277C-9437-A9BF-B74608D487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2685" y="97051"/>
            <a:ext cx="2741163" cy="2226861"/>
          </a:xfrm>
          <a:prstGeom prst="rect">
            <a:avLst/>
          </a:prstGeom>
        </p:spPr>
      </p:pic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151F7FF7-6259-4400-EC91-96DB1DC7C3B2}"/>
              </a:ext>
            </a:extLst>
          </p:cNvPr>
          <p:cNvSpPr txBox="1">
            <a:spLocks/>
          </p:cNvSpPr>
          <p:nvPr/>
        </p:nvSpPr>
        <p:spPr>
          <a:xfrm>
            <a:off x="591404" y="4726902"/>
            <a:ext cx="8013747" cy="1720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Dwelling by tenure, by region</a:t>
            </a:r>
          </a:p>
          <a:p>
            <a:pPr marL="0" indent="0">
              <a:buNone/>
            </a:pPr>
            <a:r>
              <a:rPr lang="en-US" dirty="0"/>
              <a:t>[ thousands of dwellings ]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81729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337</Words>
  <Application>Microsoft Macintosh PowerPoint</Application>
  <PresentationFormat>Grand écran</PresentationFormat>
  <Paragraphs>82</Paragraphs>
  <Slides>26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Avenir Next LT Pro Light</vt:lpstr>
      <vt:lpstr>Calibri</vt:lpstr>
      <vt:lpstr>Courier New</vt:lpstr>
      <vt:lpstr>Posterama</vt:lpstr>
      <vt:lpstr>Custom</vt:lpstr>
      <vt:lpstr>England's dwelling stock</vt:lpstr>
      <vt:lpstr>Agenda </vt:lpstr>
      <vt:lpstr>Context</vt:lpstr>
      <vt:lpstr>Context</vt:lpstr>
      <vt:lpstr>Building regulations in the uk (England+Wales)</vt:lpstr>
      <vt:lpstr>Current status of dwelling stock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Energy use</vt:lpstr>
      <vt:lpstr>England energy CONSUMPTION</vt:lpstr>
      <vt:lpstr>ELECTRICITY DOMESTIC CONSUMPTION</vt:lpstr>
      <vt:lpstr>GAS DOMESTIC CONSUMPTION</vt:lpstr>
      <vt:lpstr>EXPLAINATION of the decrease of the consumption</vt:lpstr>
      <vt:lpstr>Other expected results</vt:lpstr>
      <vt:lpstr>METHODS</vt:lpstr>
      <vt:lpstr>Population and (partial) stock</vt:lpstr>
      <vt:lpstr>Population and (INTERPOLATED) stock</vt:lpstr>
      <vt:lpstr>PAST DATA MODELLING </vt:lpstr>
      <vt:lpstr>FUTURE DATA MODELLING 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</dc:title>
  <dc:creator/>
  <cp:lastModifiedBy/>
  <cp:revision>704</cp:revision>
  <dcterms:created xsi:type="dcterms:W3CDTF">2023-12-19T17:34:13Z</dcterms:created>
  <dcterms:modified xsi:type="dcterms:W3CDTF">2024-03-08T08:55:40Z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